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Cosmic Octo Medium" charset="1" panose="00000600000000000000"/>
      <p:regular r:id="rId14"/>
    </p:embeddedFont>
    <p:embeddedFont>
      <p:font typeface="Roboto Mono Bold" charset="1" panose="00000000000000000000"/>
      <p:regular r:id="rId15"/>
    </p:embeddedFont>
    <p:embeddedFont>
      <p:font typeface="Canva Sans" charset="1" panose="020B0503030501040103"/>
      <p:regular r:id="rId16"/>
    </p:embeddedFont>
    <p:embeddedFont>
      <p:font typeface="Canva Sans Bold" charset="1" panose="020B0803030501040103"/>
      <p:regular r:id="rId17"/>
    </p:embeddedFont>
    <p:embeddedFont>
      <p:font typeface="Roboto Mono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3.pn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svg" Type="http://schemas.openxmlformats.org/officeDocument/2006/relationships/image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4.png" Type="http://schemas.openxmlformats.org/officeDocument/2006/relationships/image"/><Relationship Id="rId8" Target="../media/image15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1.png" Type="http://schemas.openxmlformats.org/officeDocument/2006/relationships/image"/><Relationship Id="rId4" Target="../media/image2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427" t="0" r="0" b="-7732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03072" y="1264589"/>
            <a:ext cx="14081855" cy="7757822"/>
          </a:xfrm>
          <a:custGeom>
            <a:avLst/>
            <a:gdLst/>
            <a:ahLst/>
            <a:cxnLst/>
            <a:rect r="r" b="b" t="t" l="l"/>
            <a:pathLst>
              <a:path h="7757822" w="14081855">
                <a:moveTo>
                  <a:pt x="0" y="0"/>
                </a:moveTo>
                <a:lnTo>
                  <a:pt x="14081856" y="0"/>
                </a:lnTo>
                <a:lnTo>
                  <a:pt x="14081856" y="7757822"/>
                </a:lnTo>
                <a:lnTo>
                  <a:pt x="0" y="77578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011728" y="8701802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923163" y="786082"/>
            <a:ext cx="2729673" cy="2729673"/>
          </a:xfrm>
          <a:custGeom>
            <a:avLst/>
            <a:gdLst/>
            <a:ahLst/>
            <a:cxnLst/>
            <a:rect r="r" b="b" t="t" l="l"/>
            <a:pathLst>
              <a:path h="2729673" w="2729673">
                <a:moveTo>
                  <a:pt x="0" y="0"/>
                </a:moveTo>
                <a:lnTo>
                  <a:pt x="2729674" y="0"/>
                </a:lnTo>
                <a:lnTo>
                  <a:pt x="2729674" y="2729673"/>
                </a:lnTo>
                <a:lnTo>
                  <a:pt x="0" y="27296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827773" y="3420505"/>
            <a:ext cx="12632455" cy="2661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73"/>
              </a:lnSpc>
            </a:pPr>
            <a:r>
              <a:rPr lang="en-US" sz="5052" b="true">
                <a:solidFill>
                  <a:srgbClr val="548E80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Program </a:t>
            </a:r>
          </a:p>
          <a:p>
            <a:pPr algn="ctr">
              <a:lnSpc>
                <a:spcPts val="7073"/>
              </a:lnSpc>
            </a:pPr>
            <a:r>
              <a:rPr lang="en-US" sz="5052" b="true">
                <a:solidFill>
                  <a:srgbClr val="548E80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 Pemesanan Tiket Kereta Api dengan bahasa c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26502" y="6352218"/>
            <a:ext cx="263499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Kelompok 6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427" t="0" r="0" b="-7732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47725"/>
            <a:ext cx="13842471" cy="158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78"/>
              </a:lnSpc>
            </a:pPr>
            <a:r>
              <a:rPr lang="en-US" sz="9270" b="true">
                <a:solidFill>
                  <a:srgbClr val="548E80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Pendahuluan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759106"/>
            <a:ext cx="9617686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Gambaran Umum Program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26160" y="3525551"/>
            <a:ext cx="14107273" cy="291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Program ini adalah simulasi sistem pemesanan tiket kereta api. Tujuannya adalah untuk memudahkan pengguna memilih rute, jadwal, dan kelas kereta, serta menghitung harga tiket berdasarkan pilihan. 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Agar program lebih tersturktur, program ini menggunakan </a:t>
            </a:r>
            <a:r>
              <a:rPr lang="en-US" sz="24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enum </a:t>
            </a: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untuk menyimpan data tetap (seperti hari dalam seminggu) dan </a:t>
            </a:r>
            <a:r>
              <a:rPr lang="en-US" sz="24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struct </a:t>
            </a: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untuk mengelola data kompleks (seperti informasi tiket).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760241"/>
            <a:ext cx="9617686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Fitur Utama: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6160" y="7460011"/>
            <a:ext cx="14107273" cy="2524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40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Pilihan Rute dan Jadwal: Menyediakan beberapa rute dengan jadwal keberangkatan/pulang.</a:t>
            </a:r>
          </a:p>
          <a:p>
            <a:pPr algn="l" marL="518160" indent="-259080" lvl="1">
              <a:lnSpc>
                <a:spcPts val="40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Pilihan Kelas: Pengguna dapat memilih antara kelas Ekonomi atau Eksekutif.</a:t>
            </a:r>
          </a:p>
          <a:p>
            <a:pPr algn="l" marL="518160" indent="-259080" lvl="1">
              <a:lnSpc>
                <a:spcPts val="40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Perhitungan Harga: Harga tiket disesuaikan dengan kelas kereta dan opsi perjalanan (pulang-pergi atau tidak)</a:t>
            </a:r>
          </a:p>
          <a:p>
            <a:pPr algn="l">
              <a:lnSpc>
                <a:spcPts val="4079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2479822" y="-1249023"/>
            <a:ext cx="4812632" cy="4114800"/>
          </a:xfrm>
          <a:custGeom>
            <a:avLst/>
            <a:gdLst/>
            <a:ahLst/>
            <a:cxnLst/>
            <a:rect r="r" b="b" t="t" l="l"/>
            <a:pathLst>
              <a:path h="4114800" w="4812632">
                <a:moveTo>
                  <a:pt x="0" y="0"/>
                </a:moveTo>
                <a:lnTo>
                  <a:pt x="4812632" y="0"/>
                </a:lnTo>
                <a:lnTo>
                  <a:pt x="481263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427" t="0" r="0" b="-7732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89983" y="-2569514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5536" y="82296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43026" y="2363171"/>
            <a:ext cx="9176637" cy="6966250"/>
          </a:xfrm>
          <a:custGeom>
            <a:avLst/>
            <a:gdLst/>
            <a:ahLst/>
            <a:cxnLst/>
            <a:rect r="r" b="b" t="t" l="l"/>
            <a:pathLst>
              <a:path h="6966250" w="9176637">
                <a:moveTo>
                  <a:pt x="0" y="0"/>
                </a:moveTo>
                <a:lnTo>
                  <a:pt x="9176637" y="0"/>
                </a:lnTo>
                <a:lnTo>
                  <a:pt x="9176637" y="6966250"/>
                </a:lnTo>
                <a:lnTo>
                  <a:pt x="0" y="69662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832" r="-19617" b="-21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174715" y="2800751"/>
            <a:ext cx="7321793" cy="1656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4489" indent="-207245" lvl="1">
              <a:lnSpc>
                <a:spcPts val="2687"/>
              </a:lnSpc>
              <a:buFont typeface="Arial"/>
              <a:buChar char="•"/>
            </a:pP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Enum </a:t>
            </a:r>
            <a:r>
              <a:rPr lang="en-US" b="true" sz="191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Hari</a:t>
            </a: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Digunakan untuk merepresentasikan hari dalam seminggu, mulai dari MINGGU hingga SABTU. </a:t>
            </a:r>
          </a:p>
          <a:p>
            <a:pPr algn="l" marL="414489" indent="-207245" lvl="1">
              <a:lnSpc>
                <a:spcPts val="2687"/>
              </a:lnSpc>
              <a:buFont typeface="Arial"/>
              <a:buChar char="•"/>
            </a:pP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Enum </a:t>
            </a:r>
            <a:r>
              <a:rPr lang="en-US" b="true" sz="191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KelasKereta</a:t>
            </a: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Menyimpan dua nilai tetap untuk jenis kelas kereta, yaitu EKONOMI dan EKSEKUTIF.</a:t>
            </a:r>
          </a:p>
          <a:p>
            <a:pPr algn="l">
              <a:lnSpc>
                <a:spcPts val="2687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913420" y="226588"/>
            <a:ext cx="10461159" cy="17143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32"/>
              </a:lnSpc>
            </a:pPr>
            <a:r>
              <a:rPr lang="en-US" sz="4880" b="true">
                <a:solidFill>
                  <a:srgbClr val="548E80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Struktur data </a:t>
            </a:r>
          </a:p>
          <a:p>
            <a:pPr algn="ctr">
              <a:lnSpc>
                <a:spcPts val="6832"/>
              </a:lnSpc>
            </a:pPr>
            <a:r>
              <a:rPr lang="en-US" sz="4880" b="true">
                <a:solidFill>
                  <a:srgbClr val="548E80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pada kode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74715" y="2064772"/>
            <a:ext cx="9617686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Enum: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74715" y="5123112"/>
            <a:ext cx="7321793" cy="3989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4489" indent="-207245" lvl="1">
              <a:lnSpc>
                <a:spcPts val="2687"/>
              </a:lnSpc>
              <a:buFont typeface="Arial"/>
              <a:buChar char="•"/>
            </a:pP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Struct </a:t>
            </a:r>
            <a:r>
              <a:rPr lang="en-US" b="true" sz="191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Jadwal</a:t>
            </a: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Menyimpan informasi waktu keberangkatan atau waktu pulang.</a:t>
            </a:r>
          </a:p>
          <a:p>
            <a:pPr algn="l">
              <a:lnSpc>
                <a:spcPts val="2687"/>
              </a:lnSpc>
            </a:pP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</a:t>
            </a: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Ex: "07.00-09.50"</a:t>
            </a:r>
          </a:p>
          <a:p>
            <a:pPr algn="l">
              <a:lnSpc>
                <a:spcPts val="2687"/>
              </a:lnSpc>
            </a:pPr>
          </a:p>
          <a:p>
            <a:pPr algn="l" marL="414489" indent="-207245" lvl="1">
              <a:lnSpc>
                <a:spcPts val="2687"/>
              </a:lnSpc>
              <a:buFont typeface="Arial"/>
              <a:buChar char="•"/>
            </a:pP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Struct </a:t>
            </a:r>
            <a:r>
              <a:rPr lang="en-US" b="true" sz="191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Tanggal</a:t>
            </a: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Menyimpan informasi tanggal, bulan, tahun, dan hari perjalanan. </a:t>
            </a:r>
          </a:p>
          <a:p>
            <a:pPr algn="l">
              <a:lnSpc>
                <a:spcPts val="2687"/>
              </a:lnSpc>
            </a:pP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Ex: 01/12/2024 (Minggu)</a:t>
            </a:r>
          </a:p>
          <a:p>
            <a:pPr algn="l">
              <a:lnSpc>
                <a:spcPts val="2687"/>
              </a:lnSpc>
            </a:pPr>
          </a:p>
          <a:p>
            <a:pPr algn="l" marL="414489" indent="-207245" lvl="1">
              <a:lnSpc>
                <a:spcPts val="2687"/>
              </a:lnSpc>
              <a:buFont typeface="Arial"/>
              <a:buChar char="•"/>
            </a:pP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Struct </a:t>
            </a:r>
            <a:r>
              <a:rPr lang="en-US" b="true" sz="191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Tiket: </a:t>
            </a: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Menyimpan data lengkap tiket, seperti asal, tujuan, jadwal, tanggal, kelas kereta, harga, dan jenis perjalanan (pulang-pergi atau tidak).</a:t>
            </a:r>
          </a:p>
          <a:p>
            <a:pPr algn="l">
              <a:lnSpc>
                <a:spcPts val="2687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174715" y="4385242"/>
            <a:ext cx="9617686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Struct: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19754" y="8815640"/>
            <a:ext cx="7321793" cy="989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9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Ex: Tiket dari Bandung ke Jakarta dengan kelas Eksekutif,     pulang-pergi.</a:t>
            </a:r>
          </a:p>
          <a:p>
            <a:pPr algn="l">
              <a:lnSpc>
                <a:spcPts val="2687"/>
              </a:lnSpc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-163199" y="1574415"/>
            <a:ext cx="4383535" cy="3108325"/>
          </a:xfrm>
          <a:custGeom>
            <a:avLst/>
            <a:gdLst/>
            <a:ahLst/>
            <a:cxnLst/>
            <a:rect r="r" b="b" t="t" l="l"/>
            <a:pathLst>
              <a:path h="3108325" w="4383535">
                <a:moveTo>
                  <a:pt x="0" y="0"/>
                </a:moveTo>
                <a:lnTo>
                  <a:pt x="4383535" y="0"/>
                </a:lnTo>
                <a:lnTo>
                  <a:pt x="4383535" y="3108325"/>
                </a:lnTo>
                <a:lnTo>
                  <a:pt x="0" y="31083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427" t="0" r="0" b="-7732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36644" y="8216558"/>
            <a:ext cx="5213916" cy="5213916"/>
          </a:xfrm>
          <a:custGeom>
            <a:avLst/>
            <a:gdLst/>
            <a:ahLst/>
            <a:cxnLst/>
            <a:rect r="r" b="b" t="t" l="l"/>
            <a:pathLst>
              <a:path h="5213916" w="5213916">
                <a:moveTo>
                  <a:pt x="0" y="0"/>
                </a:moveTo>
                <a:lnTo>
                  <a:pt x="5213916" y="0"/>
                </a:lnTo>
                <a:lnTo>
                  <a:pt x="5213916" y="5213916"/>
                </a:lnTo>
                <a:lnTo>
                  <a:pt x="0" y="52139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39978" y="5780361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70314" y="2254947"/>
            <a:ext cx="14769664" cy="4265279"/>
          </a:xfrm>
          <a:custGeom>
            <a:avLst/>
            <a:gdLst/>
            <a:ahLst/>
            <a:cxnLst/>
            <a:rect r="r" b="b" t="t" l="l"/>
            <a:pathLst>
              <a:path h="4265279" w="14769664">
                <a:moveTo>
                  <a:pt x="0" y="0"/>
                </a:moveTo>
                <a:lnTo>
                  <a:pt x="14769664" y="0"/>
                </a:lnTo>
                <a:lnTo>
                  <a:pt x="14769664" y="4265279"/>
                </a:lnTo>
                <a:lnTo>
                  <a:pt x="0" y="426527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08" r="-629" b="-30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20308" y="552677"/>
            <a:ext cx="6869675" cy="847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2"/>
              </a:lnSpc>
            </a:pPr>
            <a:r>
              <a:rPr lang="en-US" sz="4880" b="true">
                <a:solidFill>
                  <a:srgbClr val="548E80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FUNGSI UTAMA #1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163199" y="1574415"/>
            <a:ext cx="4383535" cy="3108325"/>
          </a:xfrm>
          <a:custGeom>
            <a:avLst/>
            <a:gdLst/>
            <a:ahLst/>
            <a:cxnLst/>
            <a:rect r="r" b="b" t="t" l="l"/>
            <a:pathLst>
              <a:path h="3108325" w="4383535">
                <a:moveTo>
                  <a:pt x="0" y="0"/>
                </a:moveTo>
                <a:lnTo>
                  <a:pt x="4383535" y="0"/>
                </a:lnTo>
                <a:lnTo>
                  <a:pt x="4383535" y="3108325"/>
                </a:lnTo>
                <a:lnTo>
                  <a:pt x="0" y="31083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3904465" y="1574415"/>
            <a:ext cx="4383535" cy="3108325"/>
          </a:xfrm>
          <a:custGeom>
            <a:avLst/>
            <a:gdLst/>
            <a:ahLst/>
            <a:cxnLst/>
            <a:rect r="r" b="b" t="t" l="l"/>
            <a:pathLst>
              <a:path h="3108325" w="4383535">
                <a:moveTo>
                  <a:pt x="4383535" y="0"/>
                </a:moveTo>
                <a:lnTo>
                  <a:pt x="0" y="0"/>
                </a:lnTo>
                <a:lnTo>
                  <a:pt x="0" y="3108325"/>
                </a:lnTo>
                <a:lnTo>
                  <a:pt x="4383535" y="3108325"/>
                </a:lnTo>
                <a:lnTo>
                  <a:pt x="4383535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720929" y="7208758"/>
            <a:ext cx="10868434" cy="84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9"/>
              </a:lnSpc>
            </a:pPr>
            <a:r>
              <a:rPr lang="en-US" sz="246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Mengubah nilai enum Hari menjadi string nama hari yang bisa dibaca oleh pengguna. Misal, nilai MINGGU akan diubah menjadi "Minggu".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720929" y="6634526"/>
            <a:ext cx="8463260" cy="480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2"/>
              </a:lnSpc>
            </a:pPr>
            <a:r>
              <a:rPr lang="en-US" sz="2815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Fungsi getNamaHari: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720929" y="9263873"/>
            <a:ext cx="10868434" cy="412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9"/>
              </a:lnSpc>
            </a:pPr>
            <a:r>
              <a:rPr lang="en-US" sz="246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Menghitung harga tiket berdasarkan kelas kereta dan opsi pulang-pergi.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720929" y="8613948"/>
            <a:ext cx="8463260" cy="480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2"/>
              </a:lnSpc>
            </a:pPr>
            <a:r>
              <a:rPr lang="en-US" sz="2815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Fungsi hitungHarga: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427" t="0" r="0" b="-7732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91602" y="5738699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5536" y="82296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46509" y="2256523"/>
            <a:ext cx="7712942" cy="7667781"/>
          </a:xfrm>
          <a:custGeom>
            <a:avLst/>
            <a:gdLst/>
            <a:ahLst/>
            <a:cxnLst/>
            <a:rect r="r" b="b" t="t" l="l"/>
            <a:pathLst>
              <a:path h="7667781" w="7712942">
                <a:moveTo>
                  <a:pt x="0" y="0"/>
                </a:moveTo>
                <a:lnTo>
                  <a:pt x="7712943" y="0"/>
                </a:lnTo>
                <a:lnTo>
                  <a:pt x="7712943" y="7667781"/>
                </a:lnTo>
                <a:lnTo>
                  <a:pt x="0" y="76677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466" r="-9907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059452" y="2256523"/>
            <a:ext cx="7882039" cy="1624217"/>
          </a:xfrm>
          <a:custGeom>
            <a:avLst/>
            <a:gdLst/>
            <a:ahLst/>
            <a:cxnLst/>
            <a:rect r="r" b="b" t="t" l="l"/>
            <a:pathLst>
              <a:path h="1624217" w="7882039">
                <a:moveTo>
                  <a:pt x="0" y="0"/>
                </a:moveTo>
                <a:lnTo>
                  <a:pt x="7882039" y="0"/>
                </a:lnTo>
                <a:lnTo>
                  <a:pt x="7882039" y="1624217"/>
                </a:lnTo>
                <a:lnTo>
                  <a:pt x="0" y="16242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421" t="0" r="-15173" b="-19529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761434" y="4744561"/>
            <a:ext cx="6937418" cy="106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7"/>
              </a:lnSpc>
            </a:pPr>
            <a:r>
              <a:rPr lang="en-US" sz="20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Menampilkan daftar jadwal yang tersedia berdasarkan rute. Misalnya, rute Bandung-Jakarta memiliki empat jadwal keberangkatan.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61434" y="4236952"/>
            <a:ext cx="6937418" cy="384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1"/>
              </a:lnSpc>
            </a:pPr>
            <a:r>
              <a:rPr lang="en-US" sz="2308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Fungsi tampilkanJadwal: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61434" y="8785367"/>
            <a:ext cx="6937418" cy="1068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7"/>
              </a:lnSpc>
            </a:pPr>
            <a:r>
              <a:rPr lang="en-US" sz="20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Membaca tanggal keberangkatan/pulang yang dimasukkan pengguna, termasuk hari dalam format angka (0 untuk Minggu, 6 untuk Sabtu).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61434" y="8277758"/>
            <a:ext cx="6937418" cy="384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1"/>
              </a:lnSpc>
            </a:pPr>
            <a:r>
              <a:rPr lang="en-US" sz="2308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Fungsi pilihTangal: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61434" y="6921455"/>
            <a:ext cx="6937418" cy="713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7"/>
              </a:lnSpc>
            </a:pPr>
            <a:r>
              <a:rPr lang="en-US" sz="20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Membaca input jadwal yang pengguna pilih setelah jadwal ditampilkan oleh fungsi </a:t>
            </a:r>
            <a:r>
              <a:rPr lang="en-US" sz="201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tampilkanJadwal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61434" y="6413845"/>
            <a:ext cx="6937418" cy="384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1"/>
              </a:lnSpc>
            </a:pPr>
            <a:r>
              <a:rPr lang="en-US" sz="2308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Fungsi pilihJadwal: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720308" y="552677"/>
            <a:ext cx="6869675" cy="847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2"/>
              </a:lnSpc>
            </a:pPr>
            <a:r>
              <a:rPr lang="en-US" sz="4880" b="true">
                <a:solidFill>
                  <a:srgbClr val="548E80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FUNGSI UTAMA #2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-163199" y="1574415"/>
            <a:ext cx="4383535" cy="3108325"/>
          </a:xfrm>
          <a:custGeom>
            <a:avLst/>
            <a:gdLst/>
            <a:ahLst/>
            <a:cxnLst/>
            <a:rect r="r" b="b" t="t" l="l"/>
            <a:pathLst>
              <a:path h="3108325" w="4383535">
                <a:moveTo>
                  <a:pt x="0" y="0"/>
                </a:moveTo>
                <a:lnTo>
                  <a:pt x="4383535" y="0"/>
                </a:lnTo>
                <a:lnTo>
                  <a:pt x="4383535" y="3108325"/>
                </a:lnTo>
                <a:lnTo>
                  <a:pt x="0" y="310832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true" flipV="false" rot="0">
            <a:off x="13904465" y="1574415"/>
            <a:ext cx="4383535" cy="3108325"/>
          </a:xfrm>
          <a:custGeom>
            <a:avLst/>
            <a:gdLst/>
            <a:ahLst/>
            <a:cxnLst/>
            <a:rect r="r" b="b" t="t" l="l"/>
            <a:pathLst>
              <a:path h="3108325" w="4383535">
                <a:moveTo>
                  <a:pt x="4383535" y="0"/>
                </a:moveTo>
                <a:lnTo>
                  <a:pt x="0" y="0"/>
                </a:lnTo>
                <a:lnTo>
                  <a:pt x="0" y="3108325"/>
                </a:lnTo>
                <a:lnTo>
                  <a:pt x="4383535" y="3108325"/>
                </a:lnTo>
                <a:lnTo>
                  <a:pt x="4383535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427" t="0" r="0" b="-7732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818801" y="5952931"/>
            <a:ext cx="9774753" cy="7389498"/>
          </a:xfrm>
          <a:custGeom>
            <a:avLst/>
            <a:gdLst/>
            <a:ahLst/>
            <a:cxnLst/>
            <a:rect r="r" b="b" t="t" l="l"/>
            <a:pathLst>
              <a:path h="7389498" w="9774753">
                <a:moveTo>
                  <a:pt x="0" y="0"/>
                </a:moveTo>
                <a:lnTo>
                  <a:pt x="9774753" y="0"/>
                </a:lnTo>
                <a:lnTo>
                  <a:pt x="9774753" y="7389497"/>
                </a:lnTo>
                <a:lnTo>
                  <a:pt x="0" y="7389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4000"/>
            </a:blip>
            <a:stretch>
              <a:fillRect l="-1549" t="0" r="-1549" b="-75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538169">
            <a:off x="15478010" y="4615843"/>
            <a:ext cx="5463536" cy="3198652"/>
          </a:xfrm>
          <a:custGeom>
            <a:avLst/>
            <a:gdLst/>
            <a:ahLst/>
            <a:cxnLst/>
            <a:rect r="r" b="b" t="t" l="l"/>
            <a:pathLst>
              <a:path h="3198652" w="5463536">
                <a:moveTo>
                  <a:pt x="0" y="0"/>
                </a:moveTo>
                <a:lnTo>
                  <a:pt x="5463536" y="0"/>
                </a:lnTo>
                <a:lnTo>
                  <a:pt x="5463536" y="3198652"/>
                </a:lnTo>
                <a:lnTo>
                  <a:pt x="0" y="319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H="true" flipV="true">
            <a:off x="9929268" y="2433345"/>
            <a:ext cx="99983" cy="4743290"/>
          </a:xfrm>
          <a:prstGeom prst="line">
            <a:avLst/>
          </a:prstGeom>
          <a:ln cap="flat" w="38100">
            <a:solidFill>
              <a:srgbClr val="FFD964"/>
            </a:solidFill>
            <a:prstDash val="solid"/>
            <a:headEnd type="triangle" len="med" w="lg"/>
            <a:tailEnd type="triangle" len="med" w="lg"/>
          </a:ln>
        </p:spPr>
      </p:sp>
      <p:grpSp>
        <p:nvGrpSpPr>
          <p:cNvPr name="Group 6" id="6"/>
          <p:cNvGrpSpPr/>
          <p:nvPr/>
        </p:nvGrpSpPr>
        <p:grpSpPr>
          <a:xfrm rot="0">
            <a:off x="10674981" y="2248389"/>
            <a:ext cx="412699" cy="41269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08C9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674981" y="4881861"/>
            <a:ext cx="412699" cy="41269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08C9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674981" y="6947596"/>
            <a:ext cx="412699" cy="41269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08C9B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1332635" y="2305539"/>
            <a:ext cx="2313976" cy="400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4"/>
              </a:lnSpc>
            </a:pPr>
            <a:r>
              <a:rPr lang="en-US" sz="3034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Input Data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674981" y="3040088"/>
            <a:ext cx="5943261" cy="1438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74"/>
              </a:lnSpc>
            </a:pPr>
            <a:r>
              <a:rPr lang="en-US" sz="2274">
                <a:solidFill>
                  <a:srgbClr val="D9D9D9"/>
                </a:solidFill>
                <a:latin typeface="Canva Sans"/>
                <a:ea typeface="Canva Sans"/>
                <a:cs typeface="Canva Sans"/>
                <a:sym typeface="Canva Sans"/>
              </a:rPr>
              <a:t>Pengguna memilih kota asal, tujuan, jadwal keberangkatan, tanggal, kelas kereta, dan apakah tiket pulang-pergi atau sekali jalan. Harga dasar tiket ditentukan berdasarkan rute yang dipilih.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332635" y="4939011"/>
            <a:ext cx="2784388" cy="400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4"/>
              </a:lnSpc>
            </a:pPr>
            <a:r>
              <a:rPr lang="en-US" sz="3034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Hitung Harga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674981" y="5673560"/>
            <a:ext cx="5943261" cy="867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74"/>
              </a:lnSpc>
            </a:pPr>
            <a:r>
              <a:rPr lang="en-US" sz="2274">
                <a:solidFill>
                  <a:srgbClr val="D9D9D9"/>
                </a:solidFill>
                <a:latin typeface="Canva Sans"/>
                <a:ea typeface="Canva Sans"/>
                <a:cs typeface="Canva Sans"/>
                <a:sym typeface="Canva Sans"/>
              </a:rPr>
              <a:t>Program menghitung harga tiket berdasarkan pilihan kelas dan jenis tiket (pulang-pergi atau sekali jalan).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332635" y="7004746"/>
            <a:ext cx="4650119" cy="400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4"/>
              </a:lnSpc>
            </a:pPr>
            <a:r>
              <a:rPr lang="en-US" sz="3034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Tampilkan Detail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674981" y="7739295"/>
            <a:ext cx="5943261" cy="867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74"/>
              </a:lnSpc>
            </a:pPr>
            <a:r>
              <a:rPr lang="en-US" sz="2274">
                <a:solidFill>
                  <a:srgbClr val="D9D9D9"/>
                </a:solidFill>
                <a:latin typeface="Canva Sans"/>
                <a:ea typeface="Canva Sans"/>
                <a:cs typeface="Canva Sans"/>
                <a:sym typeface="Canva Sans"/>
              </a:rPr>
              <a:t>Program menampilkan detail tiket yang meliputi asal, tujuan, jadwal, tanggal, kelas, dan harga tiket.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15689" y="181428"/>
            <a:ext cx="8428311" cy="847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2"/>
              </a:lnSpc>
            </a:pPr>
            <a:r>
              <a:rPr lang="en-US" sz="4880" b="true">
                <a:solidFill>
                  <a:srgbClr val="548E80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ALUR KERJA PROGRAM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13646611" y="-2152161"/>
            <a:ext cx="4812632" cy="4114800"/>
          </a:xfrm>
          <a:custGeom>
            <a:avLst/>
            <a:gdLst/>
            <a:ahLst/>
            <a:cxnLst/>
            <a:rect r="r" b="b" t="t" l="l"/>
            <a:pathLst>
              <a:path h="4114800" w="4812632">
                <a:moveTo>
                  <a:pt x="0" y="0"/>
                </a:moveTo>
                <a:lnTo>
                  <a:pt x="4812632" y="0"/>
                </a:lnTo>
                <a:lnTo>
                  <a:pt x="481263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715689" y="1028700"/>
            <a:ext cx="8135731" cy="9258300"/>
          </a:xfrm>
          <a:custGeom>
            <a:avLst/>
            <a:gdLst/>
            <a:ahLst/>
            <a:cxnLst/>
            <a:rect r="r" b="b" t="t" l="l"/>
            <a:pathLst>
              <a:path h="9258300" w="8135731">
                <a:moveTo>
                  <a:pt x="0" y="0"/>
                </a:moveTo>
                <a:lnTo>
                  <a:pt x="8135731" y="0"/>
                </a:lnTo>
                <a:lnTo>
                  <a:pt x="8135731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427" t="0" r="0" b="-7732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50699" y="-2386969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5536" y="82296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4257906" y="1545286"/>
            <a:ext cx="4383535" cy="3108325"/>
          </a:xfrm>
          <a:custGeom>
            <a:avLst/>
            <a:gdLst/>
            <a:ahLst/>
            <a:cxnLst/>
            <a:rect r="r" b="b" t="t" l="l"/>
            <a:pathLst>
              <a:path h="3108325" w="4383535">
                <a:moveTo>
                  <a:pt x="4383536" y="0"/>
                </a:moveTo>
                <a:lnTo>
                  <a:pt x="0" y="0"/>
                </a:lnTo>
                <a:lnTo>
                  <a:pt x="0" y="3108325"/>
                </a:lnTo>
                <a:lnTo>
                  <a:pt x="4383536" y="3108325"/>
                </a:lnTo>
                <a:lnTo>
                  <a:pt x="438353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822632" y="2704141"/>
            <a:ext cx="7123128" cy="7330913"/>
          </a:xfrm>
          <a:custGeom>
            <a:avLst/>
            <a:gdLst/>
            <a:ahLst/>
            <a:cxnLst/>
            <a:rect r="r" b="b" t="t" l="l"/>
            <a:pathLst>
              <a:path h="7330913" w="7123128">
                <a:moveTo>
                  <a:pt x="0" y="0"/>
                </a:moveTo>
                <a:lnTo>
                  <a:pt x="7123128" y="0"/>
                </a:lnTo>
                <a:lnTo>
                  <a:pt x="7123128" y="7330913"/>
                </a:lnTo>
                <a:lnTo>
                  <a:pt x="0" y="73309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-16785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940208" y="552677"/>
            <a:ext cx="6140912" cy="847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2"/>
              </a:lnSpc>
            </a:pPr>
            <a:r>
              <a:rPr lang="en-US" sz="4880" b="true">
                <a:solidFill>
                  <a:srgbClr val="548E80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CONTOH OUTPUT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53640" y="2046038"/>
            <a:ext cx="1657374" cy="400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4"/>
              </a:lnSpc>
            </a:pPr>
            <a:r>
              <a:rPr lang="en-US" sz="3034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Input: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00532" y="2046038"/>
            <a:ext cx="1657374" cy="400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4"/>
              </a:lnSpc>
            </a:pPr>
            <a:r>
              <a:rPr lang="en-US" sz="3034" b="true">
                <a:solidFill>
                  <a:srgbClr val="EECACA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Output: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71279" y="2656516"/>
            <a:ext cx="6479580" cy="4987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Kota Asal: Bandung</a:t>
            </a:r>
          </a:p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Kota Tujuan: Jakarta</a:t>
            </a:r>
          </a:p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Jadwal Keberangkatan:</a:t>
            </a:r>
          </a:p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Pilihan: 1 (07.00-09.50)</a:t>
            </a:r>
          </a:p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Tanggal Keberangkatan: 01 12 2024</a:t>
            </a:r>
          </a:p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Hari Keberangkatan: 0 (Minggu)</a:t>
            </a:r>
          </a:p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Kelas Kereta: 1 (Eksekutif)</a:t>
            </a:r>
          </a:p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Pulang-Pergi: 1 (Ya)</a:t>
            </a:r>
          </a:p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Jadwal Pulang:</a:t>
            </a:r>
          </a:p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Pilihan: 2 (12.00-14.50)</a:t>
            </a:r>
          </a:p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Tanggal Pulang: 02 12 2024</a:t>
            </a:r>
          </a:p>
          <a:p>
            <a:pPr algn="l" marL="512255" indent="-256127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Hari Pulang: 2 (Senin)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427" t="0" r="0" b="-7732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8928" y="667324"/>
            <a:ext cx="16250144" cy="8952352"/>
          </a:xfrm>
          <a:custGeom>
            <a:avLst/>
            <a:gdLst/>
            <a:ahLst/>
            <a:cxnLst/>
            <a:rect r="r" b="b" t="t" l="l"/>
            <a:pathLst>
              <a:path h="8952352" w="16250144">
                <a:moveTo>
                  <a:pt x="0" y="0"/>
                </a:moveTo>
                <a:lnTo>
                  <a:pt x="16250144" y="0"/>
                </a:lnTo>
                <a:lnTo>
                  <a:pt x="16250144" y="8952352"/>
                </a:lnTo>
                <a:lnTo>
                  <a:pt x="0" y="89523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827773" y="4663379"/>
            <a:ext cx="12632455" cy="864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73"/>
              </a:lnSpc>
            </a:pPr>
            <a:r>
              <a:rPr lang="en-US" sz="5052">
                <a:solidFill>
                  <a:srgbClr val="82C5B5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TERIMA KASIH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DAGYCJX36YA</dc:identifier>
  <dcterms:modified xsi:type="dcterms:W3CDTF">2011-08-01T06:04:30Z</dcterms:modified>
  <cp:revision>1</cp:revision>
  <dc:title>Program Pemesanan Tiket Kereta Api C</dc:title>
</cp:coreProperties>
</file>

<file path=docProps/thumbnail.jpeg>
</file>